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52"/>
    <p:restoredTop sz="94727"/>
  </p:normalViewPr>
  <p:slideViewPr>
    <p:cSldViewPr snapToGrid="0" snapToObjects="1">
      <p:cViewPr>
        <p:scale>
          <a:sx n="60" d="100"/>
          <a:sy n="60" d="100"/>
        </p:scale>
        <p:origin x="117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2F8683-DE1B-904B-810C-1B8ABDEE37AC}" type="datetimeFigureOut">
              <a:rPr lang="en-US" smtClean="0"/>
              <a:t>7/5/16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C170C-7973-C549-8C31-679F95E765FC}" type="slidenum">
              <a:rPr lang="en-US" smtClean="0"/>
              <a:t>‹#›</a:t>
            </a:fld>
            <a:endParaRPr lang="en-US" dirty="0"/>
          </a:p>
        </p:txBody>
      </p:sp>
    </p:spTree>
    <p:extLst>
      <p:ext uri="{BB962C8B-B14F-4D97-AF65-F5344CB8AC3E}">
        <p14:creationId xmlns:p14="http://schemas.microsoft.com/office/powerpoint/2010/main" val="897551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Laudato Si means Praise be to you</a:t>
            </a:r>
            <a:endParaRPr lang="en-US" dirty="0"/>
          </a:p>
        </p:txBody>
      </p:sp>
      <p:sp>
        <p:nvSpPr>
          <p:cNvPr id="4" name="Slide Number Placeholder 3"/>
          <p:cNvSpPr>
            <a:spLocks noGrp="1"/>
          </p:cNvSpPr>
          <p:nvPr>
            <p:ph type="sldNum" sz="quarter" idx="10"/>
          </p:nvPr>
        </p:nvSpPr>
        <p:spPr/>
        <p:txBody>
          <a:bodyPr/>
          <a:lstStyle/>
          <a:p>
            <a:fld id="{85AC170C-7973-C549-8C31-679F95E765FC}" type="slidenum">
              <a:rPr lang="en-US" smtClean="0"/>
              <a:t>1</a:t>
            </a:fld>
            <a:endParaRPr lang="en-US" dirty="0"/>
          </a:p>
        </p:txBody>
      </p:sp>
    </p:spTree>
    <p:extLst>
      <p:ext uri="{BB962C8B-B14F-4D97-AF65-F5344CB8AC3E}">
        <p14:creationId xmlns:p14="http://schemas.microsoft.com/office/powerpoint/2010/main" val="1218705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 2:15 – tells us to “till and keep the garden of the world”</a:t>
            </a:r>
          </a:p>
          <a:p>
            <a:r>
              <a:rPr lang="en-US" dirty="0" smtClean="0"/>
              <a:t>This means we are to cultivate</a:t>
            </a:r>
            <a:r>
              <a:rPr lang="en-US" baseline="0" dirty="0" smtClean="0"/>
              <a:t> and working.</a:t>
            </a:r>
          </a:p>
          <a:p>
            <a:r>
              <a:rPr lang="en-US" baseline="0" dirty="0" smtClean="0"/>
              <a:t>Caring for, protecting, overseeing, and preserving the earth </a:t>
            </a:r>
          </a:p>
          <a:p>
            <a:endParaRPr lang="en-US" baseline="0" dirty="0" smtClean="0"/>
          </a:p>
          <a:p>
            <a:r>
              <a:rPr lang="en-US" baseline="0" dirty="0" smtClean="0"/>
              <a:t>Mutual Relationship -  As the earth gives to us </a:t>
            </a:r>
            <a:r>
              <a:rPr lang="en-US" baseline="0" dirty="0" smtClean="0"/>
              <a:t>what ever </a:t>
            </a:r>
            <a:r>
              <a:rPr lang="en-US" baseline="0" dirty="0" smtClean="0"/>
              <a:t>we need for subsistence, we must give to the earth our protection to ensure its fruitfulness for coming generations so they may take and give as well.</a:t>
            </a:r>
          </a:p>
        </p:txBody>
      </p:sp>
      <p:sp>
        <p:nvSpPr>
          <p:cNvPr id="4" name="Slide Number Placeholder 3"/>
          <p:cNvSpPr>
            <a:spLocks noGrp="1"/>
          </p:cNvSpPr>
          <p:nvPr>
            <p:ph type="sldNum" sz="quarter" idx="10"/>
          </p:nvPr>
        </p:nvSpPr>
        <p:spPr/>
        <p:txBody>
          <a:bodyPr/>
          <a:lstStyle/>
          <a:p>
            <a:fld id="{85AC170C-7973-C549-8C31-679F95E765FC}" type="slidenum">
              <a:rPr lang="en-US" smtClean="0"/>
              <a:t>4</a:t>
            </a:fld>
            <a:endParaRPr lang="en-US" dirty="0"/>
          </a:p>
        </p:txBody>
      </p:sp>
    </p:spTree>
    <p:extLst>
      <p:ext uri="{BB962C8B-B14F-4D97-AF65-F5344CB8AC3E}">
        <p14:creationId xmlns:p14="http://schemas.microsoft.com/office/powerpoint/2010/main" val="2100604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Interdependence – 1 world, 1 plan</a:t>
            </a:r>
            <a:endParaRPr lang="en-US" dirty="0"/>
          </a:p>
        </p:txBody>
      </p:sp>
      <p:sp>
        <p:nvSpPr>
          <p:cNvPr id="4" name="Slide Number Placeholder 3"/>
          <p:cNvSpPr>
            <a:spLocks noGrp="1"/>
          </p:cNvSpPr>
          <p:nvPr>
            <p:ph type="sldNum" sz="quarter" idx="10"/>
          </p:nvPr>
        </p:nvSpPr>
        <p:spPr/>
        <p:txBody>
          <a:bodyPr/>
          <a:lstStyle/>
          <a:p>
            <a:fld id="{85AC170C-7973-C549-8C31-679F95E765FC}" type="slidenum">
              <a:rPr lang="en-US" smtClean="0"/>
              <a:t>7</a:t>
            </a:fld>
            <a:endParaRPr lang="en-US" dirty="0"/>
          </a:p>
        </p:txBody>
      </p:sp>
    </p:spTree>
    <p:extLst>
      <p:ext uri="{BB962C8B-B14F-4D97-AF65-F5344CB8AC3E}">
        <p14:creationId xmlns:p14="http://schemas.microsoft.com/office/powerpoint/2010/main" val="1894793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 Francis – Through him we can see that a healthy relationship with creation is one dimension of overall personal conversion, which entails the recognition of our errors, sins, faults,</a:t>
            </a:r>
            <a:r>
              <a:rPr lang="en-US" baseline="0" dirty="0" smtClean="0"/>
              <a:t> and failures, and leads to heartfelt repentance and desire to change.</a:t>
            </a:r>
            <a:endParaRPr lang="en-US" dirty="0"/>
          </a:p>
        </p:txBody>
      </p:sp>
      <p:sp>
        <p:nvSpPr>
          <p:cNvPr id="4" name="Slide Number Placeholder 3"/>
          <p:cNvSpPr>
            <a:spLocks noGrp="1"/>
          </p:cNvSpPr>
          <p:nvPr>
            <p:ph type="sldNum" sz="quarter" idx="10"/>
          </p:nvPr>
        </p:nvSpPr>
        <p:spPr/>
        <p:txBody>
          <a:bodyPr/>
          <a:lstStyle/>
          <a:p>
            <a:fld id="{85AC170C-7973-C549-8C31-679F95E765FC}" type="slidenum">
              <a:rPr lang="en-US" smtClean="0"/>
              <a:t>8</a:t>
            </a:fld>
            <a:endParaRPr lang="en-US" dirty="0"/>
          </a:p>
        </p:txBody>
      </p:sp>
    </p:spTree>
    <p:extLst>
      <p:ext uri="{BB962C8B-B14F-4D97-AF65-F5344CB8AC3E}">
        <p14:creationId xmlns:p14="http://schemas.microsoft.com/office/powerpoint/2010/main" val="81190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7/5/16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a:t>7/5/16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7/5/16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7/5/16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7/5/16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a:t>7/5/16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7/5/16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7/5/16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Laudato</a:t>
            </a:r>
            <a:r>
              <a:rPr lang="en-US" dirty="0" smtClean="0"/>
              <a:t> Si</a:t>
            </a:r>
            <a:endParaRPr lang="en-US" dirty="0"/>
          </a:p>
        </p:txBody>
      </p:sp>
      <p:sp>
        <p:nvSpPr>
          <p:cNvPr id="3" name="Subtitle 2"/>
          <p:cNvSpPr>
            <a:spLocks noGrp="1"/>
          </p:cNvSpPr>
          <p:nvPr>
            <p:ph type="subTitle" idx="1"/>
          </p:nvPr>
        </p:nvSpPr>
        <p:spPr/>
        <p:txBody>
          <a:bodyPr/>
          <a:lstStyle/>
          <a:p>
            <a:r>
              <a:rPr lang="en-US" dirty="0" smtClean="0"/>
              <a:t>Pope Francis’ Encyclical</a:t>
            </a:r>
            <a:endParaRPr lang="en-US" dirty="0"/>
          </a:p>
        </p:txBody>
      </p:sp>
    </p:spTree>
    <p:extLst>
      <p:ext uri="{BB962C8B-B14F-4D97-AF65-F5344CB8AC3E}">
        <p14:creationId xmlns:p14="http://schemas.microsoft.com/office/powerpoint/2010/main" val="77749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Overview</a:t>
            </a:r>
            <a:endParaRPr lang="en-US" dirty="0"/>
          </a:p>
        </p:txBody>
      </p:sp>
      <p:sp>
        <p:nvSpPr>
          <p:cNvPr id="3" name="Content Placeholder 2"/>
          <p:cNvSpPr>
            <a:spLocks noGrp="1"/>
          </p:cNvSpPr>
          <p:nvPr>
            <p:ph idx="1"/>
          </p:nvPr>
        </p:nvSpPr>
        <p:spPr/>
        <p:txBody>
          <a:bodyPr/>
          <a:lstStyle/>
          <a:p>
            <a:pPr marL="0" indent="0">
              <a:buNone/>
            </a:pPr>
            <a:r>
              <a:rPr lang="en-US" dirty="0"/>
              <a:t>While addressing the environment directly, the document’s scope is broader in many ways as it looks at not only man’s effect on the environment, but also the many philosophical, theological, and cultural causes that threaten the relationships of man to nature and man to each other in various circumstances.</a:t>
            </a:r>
          </a:p>
        </p:txBody>
      </p:sp>
    </p:spTree>
    <p:extLst>
      <p:ext uri="{BB962C8B-B14F-4D97-AF65-F5344CB8AC3E}">
        <p14:creationId xmlns:p14="http://schemas.microsoft.com/office/powerpoint/2010/main" val="199458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a:t>
            </a:r>
            <a:br>
              <a:rPr lang="en-US" dirty="0" smtClean="0"/>
            </a:br>
            <a:r>
              <a:rPr lang="en-US" dirty="0" smtClean="0"/>
              <a:t>What is Happening to Our Common Home</a:t>
            </a:r>
            <a:endParaRPr lang="en-US" dirty="0"/>
          </a:p>
        </p:txBody>
      </p:sp>
      <p:sp>
        <p:nvSpPr>
          <p:cNvPr id="3" name="Content Placeholder 2"/>
          <p:cNvSpPr>
            <a:spLocks noGrp="1"/>
          </p:cNvSpPr>
          <p:nvPr>
            <p:ph idx="1"/>
          </p:nvPr>
        </p:nvSpPr>
        <p:spPr/>
        <p:txBody>
          <a:bodyPr/>
          <a:lstStyle/>
          <a:p>
            <a:r>
              <a:rPr lang="en-US" dirty="0" smtClean="0"/>
              <a:t>As it is great that we as a human race are making advances in technology, business, and consumerism</a:t>
            </a:r>
          </a:p>
          <a:p>
            <a:pPr lvl="1"/>
            <a:r>
              <a:rPr lang="en-US" dirty="0" smtClean="0"/>
              <a:t>We are sadly making the </a:t>
            </a:r>
            <a:r>
              <a:rPr lang="en-US" dirty="0" smtClean="0"/>
              <a:t>earth </a:t>
            </a:r>
            <a:r>
              <a:rPr lang="en-US" dirty="0" smtClean="0"/>
              <a:t>less rich and beautiful</a:t>
            </a:r>
            <a:r>
              <a:rPr lang="is-IS" smtClean="0"/>
              <a:t>… making it grey and limited</a:t>
            </a:r>
          </a:p>
          <a:p>
            <a:r>
              <a:rPr lang="is-IS" smtClean="0"/>
              <a:t>We think we can subsitiute an irreplaceable and irretrivable beauty with something we can creat ourselves</a:t>
            </a:r>
            <a:endParaRPr lang="en-US" dirty="0"/>
          </a:p>
        </p:txBody>
      </p:sp>
    </p:spTree>
    <p:extLst>
      <p:ext uri="{BB962C8B-B14F-4D97-AF65-F5344CB8AC3E}">
        <p14:creationId xmlns:p14="http://schemas.microsoft.com/office/powerpoint/2010/main" val="1327393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a:t>
            </a:r>
            <a:br>
              <a:rPr lang="en-US" dirty="0" smtClean="0"/>
            </a:br>
            <a:r>
              <a:rPr lang="en-US" dirty="0" smtClean="0"/>
              <a:t>The Gospel of Creation</a:t>
            </a:r>
            <a:endParaRPr lang="en-US" dirty="0"/>
          </a:p>
        </p:txBody>
      </p:sp>
      <p:sp>
        <p:nvSpPr>
          <p:cNvPr id="3" name="Content Placeholder 2"/>
          <p:cNvSpPr>
            <a:spLocks noGrp="1"/>
          </p:cNvSpPr>
          <p:nvPr>
            <p:ph idx="1"/>
          </p:nvPr>
        </p:nvSpPr>
        <p:spPr/>
        <p:txBody>
          <a:bodyPr/>
          <a:lstStyle/>
          <a:p>
            <a:r>
              <a:rPr lang="en-US" dirty="0" smtClean="0"/>
              <a:t>Despite if you believe in God or in Science, this issue effects us all and we should be </a:t>
            </a:r>
            <a:r>
              <a:rPr lang="en-US" dirty="0" smtClean="0"/>
              <a:t>able </a:t>
            </a:r>
            <a:r>
              <a:rPr lang="en-US" dirty="0" smtClean="0"/>
              <a:t>to enter an intense fruitful dialogue never the less</a:t>
            </a:r>
          </a:p>
          <a:p>
            <a:r>
              <a:rPr lang="en-US" dirty="0" smtClean="0"/>
              <a:t>We are not God</a:t>
            </a:r>
          </a:p>
          <a:p>
            <a:pPr lvl="1"/>
            <a:r>
              <a:rPr lang="en-US" dirty="0" smtClean="0"/>
              <a:t>We did not create the earth, it was here before us and was given to us</a:t>
            </a:r>
          </a:p>
          <a:p>
            <a:pPr lvl="1"/>
            <a:r>
              <a:rPr lang="en-US" dirty="0" smtClean="0"/>
              <a:t>We were created in His image and likeness, but that does not give us </a:t>
            </a:r>
            <a:r>
              <a:rPr lang="en-US" dirty="0" smtClean="0"/>
              <a:t>dominion </a:t>
            </a:r>
            <a:r>
              <a:rPr lang="en-US" dirty="0" smtClean="0"/>
              <a:t>over the earth and other creatures</a:t>
            </a:r>
          </a:p>
          <a:p>
            <a:pPr lvl="1"/>
            <a:r>
              <a:rPr lang="en-US" dirty="0" smtClean="0"/>
              <a:t>Gen 2:15</a:t>
            </a:r>
          </a:p>
          <a:p>
            <a:pPr lvl="1"/>
            <a:r>
              <a:rPr lang="en-US" dirty="0" smtClean="0"/>
              <a:t>Mutual Relationship</a:t>
            </a:r>
          </a:p>
        </p:txBody>
      </p:sp>
    </p:spTree>
    <p:extLst>
      <p:ext uri="{BB962C8B-B14F-4D97-AF65-F5344CB8AC3E}">
        <p14:creationId xmlns:p14="http://schemas.microsoft.com/office/powerpoint/2010/main" val="1748670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3</a:t>
            </a:r>
            <a:br>
              <a:rPr lang="en-US" dirty="0" smtClean="0"/>
            </a:br>
            <a:r>
              <a:rPr lang="en-US" dirty="0" smtClean="0"/>
              <a:t>The Human Roots of the Ecological Crisis</a:t>
            </a:r>
            <a:endParaRPr lang="en-US" dirty="0"/>
          </a:p>
        </p:txBody>
      </p:sp>
      <p:sp>
        <p:nvSpPr>
          <p:cNvPr id="3" name="Content Placeholder 2"/>
          <p:cNvSpPr>
            <a:spLocks noGrp="1"/>
          </p:cNvSpPr>
          <p:nvPr>
            <p:ph idx="1"/>
          </p:nvPr>
        </p:nvSpPr>
        <p:spPr/>
        <p:txBody>
          <a:bodyPr/>
          <a:lstStyle/>
          <a:p>
            <a:r>
              <a:rPr lang="en-US" dirty="0" smtClean="0"/>
              <a:t>We can not acknowledge the problem and begin to solve it without acknowledging where the problem originated from. </a:t>
            </a:r>
          </a:p>
          <a:p>
            <a:r>
              <a:rPr lang="en-US" dirty="0" smtClean="0"/>
              <a:t>The cause of this problem is not necessarily done consciously, but rather human beings following a tendency.</a:t>
            </a:r>
          </a:p>
          <a:p>
            <a:pPr lvl="1"/>
            <a:r>
              <a:rPr lang="en-US" dirty="0" smtClean="0"/>
              <a:t>To make the method and aims of science and technology </a:t>
            </a:r>
            <a:endParaRPr lang="en-US" dirty="0"/>
          </a:p>
        </p:txBody>
      </p:sp>
    </p:spTree>
    <p:extLst>
      <p:ext uri="{BB962C8B-B14F-4D97-AF65-F5344CB8AC3E}">
        <p14:creationId xmlns:p14="http://schemas.microsoft.com/office/powerpoint/2010/main" val="82884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a:t>
            </a:r>
            <a:br>
              <a:rPr lang="en-US" dirty="0" smtClean="0"/>
            </a:br>
            <a:r>
              <a:rPr lang="en-US" dirty="0" smtClean="0"/>
              <a:t>Integral Ecology</a:t>
            </a:r>
            <a:endParaRPr lang="en-US" dirty="0"/>
          </a:p>
        </p:txBody>
      </p:sp>
      <p:sp>
        <p:nvSpPr>
          <p:cNvPr id="3" name="Content Placeholder 2"/>
          <p:cNvSpPr>
            <a:spLocks noGrp="1"/>
          </p:cNvSpPr>
          <p:nvPr>
            <p:ph idx="1"/>
          </p:nvPr>
        </p:nvSpPr>
        <p:spPr/>
        <p:txBody>
          <a:bodyPr/>
          <a:lstStyle/>
          <a:p>
            <a:r>
              <a:rPr lang="en-US" dirty="0" smtClean="0"/>
              <a:t>Our world is so vast and diverse yet, everything is so closely interrelated.</a:t>
            </a:r>
          </a:p>
          <a:p>
            <a:pPr lvl="1"/>
            <a:r>
              <a:rPr lang="en-US" dirty="0" smtClean="0"/>
              <a:t>This is a global crisis</a:t>
            </a:r>
          </a:p>
          <a:p>
            <a:r>
              <a:rPr lang="en-US" dirty="0" smtClean="0"/>
              <a:t>Consider this element</a:t>
            </a:r>
          </a:p>
          <a:p>
            <a:pPr lvl="1"/>
            <a:r>
              <a:rPr lang="en-US" dirty="0" smtClean="0"/>
              <a:t>Integral Ecology</a:t>
            </a:r>
          </a:p>
          <a:p>
            <a:pPr lvl="2"/>
            <a:r>
              <a:rPr lang="en-US" dirty="0" smtClean="0"/>
              <a:t>Respects its human and social dimensions</a:t>
            </a:r>
          </a:p>
          <a:p>
            <a:pPr lvl="2"/>
            <a:r>
              <a:rPr lang="en-US" dirty="0" smtClean="0"/>
              <a:t>Humanism capable of bringing together the different fields of knowledge in the service of a more integrated vison</a:t>
            </a:r>
          </a:p>
          <a:p>
            <a:pPr lvl="3"/>
            <a:r>
              <a:rPr lang="en-US" dirty="0" smtClean="0"/>
              <a:t>The analysis of environmental problems cannot be separated from the analysis of human, family, or work.</a:t>
            </a:r>
          </a:p>
          <a:p>
            <a:pPr lvl="3"/>
            <a:r>
              <a:rPr lang="en-US" dirty="0" smtClean="0"/>
              <a:t>It cannot be separated from how individuals relate to themselves, others, and the in turn the environment</a:t>
            </a:r>
          </a:p>
          <a:p>
            <a:pPr lvl="4"/>
            <a:r>
              <a:rPr lang="en-US" dirty="0" smtClean="0"/>
              <a:t>One big circle</a:t>
            </a:r>
          </a:p>
        </p:txBody>
      </p:sp>
    </p:spTree>
    <p:extLst>
      <p:ext uri="{BB962C8B-B14F-4D97-AF65-F5344CB8AC3E}">
        <p14:creationId xmlns:p14="http://schemas.microsoft.com/office/powerpoint/2010/main" val="163618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5</a:t>
            </a:r>
            <a:br>
              <a:rPr lang="en-US" dirty="0" smtClean="0"/>
            </a:br>
            <a:r>
              <a:rPr lang="en-US" dirty="0" smtClean="0"/>
              <a:t>Lines of </a:t>
            </a:r>
            <a:r>
              <a:rPr lang="en-US" dirty="0" smtClean="0"/>
              <a:t>Approach </a:t>
            </a:r>
            <a:r>
              <a:rPr lang="en-US" dirty="0" smtClean="0"/>
              <a:t>and Action</a:t>
            </a:r>
            <a:endParaRPr lang="en-US" dirty="0"/>
          </a:p>
        </p:txBody>
      </p:sp>
      <p:sp>
        <p:nvSpPr>
          <p:cNvPr id="3" name="Content Placeholder 2"/>
          <p:cNvSpPr>
            <a:spLocks noGrp="1"/>
          </p:cNvSpPr>
          <p:nvPr>
            <p:ph idx="1"/>
          </p:nvPr>
        </p:nvSpPr>
        <p:spPr/>
        <p:txBody>
          <a:bodyPr/>
          <a:lstStyle/>
          <a:p>
            <a:r>
              <a:rPr lang="en-US" dirty="0" smtClean="0"/>
              <a:t>Summary – Pointed out the problems</a:t>
            </a:r>
          </a:p>
          <a:p>
            <a:pPr lvl="1"/>
            <a:r>
              <a:rPr lang="en-US" dirty="0" smtClean="0"/>
              <a:t>The ones we were given &amp; the ones we created</a:t>
            </a:r>
          </a:p>
          <a:p>
            <a:pPr lvl="1"/>
            <a:r>
              <a:rPr lang="en-US" dirty="0" smtClean="0"/>
              <a:t>We have shown a need for change</a:t>
            </a:r>
            <a:endParaRPr lang="en-US" dirty="0"/>
          </a:p>
          <a:p>
            <a:r>
              <a:rPr lang="en-US" dirty="0" smtClean="0"/>
              <a:t>Now how do we make this change</a:t>
            </a:r>
          </a:p>
          <a:p>
            <a:pPr lvl="1"/>
            <a:r>
              <a:rPr lang="en-US" dirty="0" smtClean="0"/>
              <a:t>Interdependence</a:t>
            </a:r>
          </a:p>
          <a:p>
            <a:pPr lvl="2"/>
            <a:r>
              <a:rPr lang="en-US" dirty="0" smtClean="0"/>
              <a:t>A global consensus is essential for confronting the deeper problems, which cannot be resolved by enormous technological progress on the part of individual countries</a:t>
            </a:r>
          </a:p>
          <a:p>
            <a:pPr lvl="2"/>
            <a:r>
              <a:rPr lang="en-US" dirty="0" smtClean="0"/>
              <a:t>Team work makes the dream work</a:t>
            </a:r>
          </a:p>
          <a:p>
            <a:pPr lvl="2"/>
            <a:r>
              <a:rPr lang="en-US" dirty="0" smtClean="0"/>
              <a:t>We are all in this together</a:t>
            </a:r>
            <a:endParaRPr lang="en-US" dirty="0" smtClean="0"/>
          </a:p>
        </p:txBody>
      </p:sp>
    </p:spTree>
    <p:extLst>
      <p:ext uri="{BB962C8B-B14F-4D97-AF65-F5344CB8AC3E}">
        <p14:creationId xmlns:p14="http://schemas.microsoft.com/office/powerpoint/2010/main" val="362497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6</a:t>
            </a:r>
            <a:br>
              <a:rPr lang="en-US" dirty="0" smtClean="0"/>
            </a:br>
            <a:r>
              <a:rPr lang="en-US" dirty="0" smtClean="0"/>
              <a:t>Ecological Education and Spirituality</a:t>
            </a:r>
            <a:endParaRPr lang="en-US" dirty="0"/>
          </a:p>
        </p:txBody>
      </p:sp>
      <p:sp>
        <p:nvSpPr>
          <p:cNvPr id="3" name="Content Placeholder 2"/>
          <p:cNvSpPr>
            <a:spLocks noGrp="1"/>
          </p:cNvSpPr>
          <p:nvPr>
            <p:ph idx="1"/>
          </p:nvPr>
        </p:nvSpPr>
        <p:spPr/>
        <p:txBody>
          <a:bodyPr/>
          <a:lstStyle/>
          <a:p>
            <a:r>
              <a:rPr lang="en-US" dirty="0" smtClean="0"/>
              <a:t>Many things need to change in order for our planet to stop being degraded.</a:t>
            </a:r>
          </a:p>
          <a:p>
            <a:pPr lvl="1"/>
            <a:r>
              <a:rPr lang="en-US" dirty="0" smtClean="0"/>
              <a:t>Culturally, Spiritually, and Educationally</a:t>
            </a:r>
            <a:endParaRPr lang="en-US" dirty="0" smtClean="0"/>
          </a:p>
          <a:p>
            <a:r>
              <a:rPr lang="en-US" dirty="0" smtClean="0"/>
              <a:t>But at its roots, the most basic thing that needs to change is US!</a:t>
            </a:r>
          </a:p>
          <a:p>
            <a:pPr lvl="1"/>
            <a:r>
              <a:rPr lang="en-US" dirty="0" smtClean="0"/>
              <a:t>We lack an awareness of our common origin, of our mutual belonging, and of a future to be shared with everyone. </a:t>
            </a:r>
          </a:p>
          <a:p>
            <a:pPr lvl="2"/>
            <a:r>
              <a:rPr lang="en-US" dirty="0" smtClean="0"/>
              <a:t>This basic awareness would enable the development of new convictions, attitudes, and forms of life. </a:t>
            </a:r>
          </a:p>
          <a:p>
            <a:r>
              <a:rPr lang="en-US" dirty="0" smtClean="0"/>
              <a:t>Look to St. Francis of Assisi</a:t>
            </a:r>
          </a:p>
          <a:p>
            <a:pPr lvl="1"/>
            <a:endParaRPr lang="en-US" dirty="0"/>
          </a:p>
        </p:txBody>
      </p:sp>
    </p:spTree>
    <p:extLst>
      <p:ext uri="{BB962C8B-B14F-4D97-AF65-F5344CB8AC3E}">
        <p14:creationId xmlns:p14="http://schemas.microsoft.com/office/powerpoint/2010/main" val="1132134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5" name="Subtitle 4"/>
          <p:cNvSpPr>
            <a:spLocks noGrp="1"/>
          </p:cNvSpPr>
          <p:nvPr>
            <p:ph type="subTitle" idx="1"/>
          </p:nvPr>
        </p:nvSpPr>
        <p:spPr/>
        <p:txBody>
          <a:bodyPr/>
          <a:lstStyle/>
          <a:p>
            <a:r>
              <a:rPr lang="en-US" dirty="0" smtClean="0"/>
              <a:t>Lets start a </a:t>
            </a:r>
            <a:r>
              <a:rPr lang="en-US" dirty="0" err="1" smtClean="0"/>
              <a:t>converstation</a:t>
            </a:r>
            <a:r>
              <a:rPr lang="is-IS" dirty="0" smtClean="0"/>
              <a:t>…</a:t>
            </a:r>
            <a:endParaRPr lang="en-US" dirty="0"/>
          </a:p>
        </p:txBody>
      </p:sp>
    </p:spTree>
    <p:extLst>
      <p:ext uri="{BB962C8B-B14F-4D97-AF65-F5344CB8AC3E}">
        <p14:creationId xmlns:p14="http://schemas.microsoft.com/office/powerpoint/2010/main" val="2163174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8667</TotalTime>
  <Words>643</Words>
  <Application>Microsoft Macintosh PowerPoint</Application>
  <PresentationFormat>Widescreen</PresentationFormat>
  <Paragraphs>59</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Trebuchet MS</vt:lpstr>
      <vt:lpstr>Wingdings 3</vt:lpstr>
      <vt:lpstr>Arial</vt:lpstr>
      <vt:lpstr>Facet</vt:lpstr>
      <vt:lpstr>Laudato Si</vt:lpstr>
      <vt:lpstr>Quick Overview</vt:lpstr>
      <vt:lpstr>Chapter 1 What is Happening to Our Common Home</vt:lpstr>
      <vt:lpstr>Chapter 2 The Gospel of Creation</vt:lpstr>
      <vt:lpstr>Chapter 3 The Human Roots of the Ecological Crisis</vt:lpstr>
      <vt:lpstr>Chapter 4 Integral Ecology</vt:lpstr>
      <vt:lpstr>Chapter 5 Lines of Approach and Action</vt:lpstr>
      <vt:lpstr>Chapter 6 Ecological Education and Spirituality</vt:lpstr>
      <vt:lpstr>Questions?</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Kallie Crawford</dc:creator>
  <cp:lastModifiedBy>Kallie Crawford</cp:lastModifiedBy>
  <cp:revision>9</cp:revision>
  <dcterms:created xsi:type="dcterms:W3CDTF">2016-06-10T13:50:40Z</dcterms:created>
  <dcterms:modified xsi:type="dcterms:W3CDTF">2016-07-05T13:52:16Z</dcterms:modified>
</cp:coreProperties>
</file>